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3" r:id="rId2"/>
    <p:sldId id="264" r:id="rId3"/>
    <p:sldId id="258" r:id="rId4"/>
    <p:sldId id="280" r:id="rId5"/>
    <p:sldId id="259" r:id="rId6"/>
    <p:sldId id="289" r:id="rId7"/>
    <p:sldId id="260" r:id="rId8"/>
    <p:sldId id="266" r:id="rId9"/>
    <p:sldId id="275" r:id="rId10"/>
    <p:sldId id="291" r:id="rId11"/>
    <p:sldId id="290" r:id="rId12"/>
    <p:sldId id="276" r:id="rId13"/>
    <p:sldId id="268" r:id="rId14"/>
    <p:sldId id="277" r:id="rId15"/>
    <p:sldId id="279" r:id="rId16"/>
    <p:sldId id="278" r:id="rId17"/>
    <p:sldId id="270" r:id="rId18"/>
    <p:sldId id="286" r:id="rId19"/>
    <p:sldId id="285" r:id="rId20"/>
    <p:sldId id="281" r:id="rId21"/>
    <p:sldId id="283" r:id="rId22"/>
    <p:sldId id="288" r:id="rId23"/>
    <p:sldId id="261" r:id="rId24"/>
    <p:sldId id="262" r:id="rId25"/>
  </p:sldIdLst>
  <p:sldSz cx="18288000" cy="10287000"/>
  <p:notesSz cx="10287000" cy="18288000"/>
  <p:embeddedFontLst>
    <p:embeddedFont>
      <p:font typeface="맑은 고딕" panose="020B0503020000020004" pitchFamily="50" charset="-127"/>
      <p:regular r:id="rId26"/>
      <p:bold r:id="rId27"/>
    </p:embeddedFont>
    <p:embeddedFont>
      <p:font typeface="G마켓 산스 TTF Medium" panose="02000000000000000000" pitchFamily="2" charset="-127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나눔고딕" panose="020D0604000000000000" pitchFamily="50" charset="-127"/>
      <p:regular r:id="rId33"/>
    </p:embeddedFont>
    <p:embeddedFont>
      <p:font typeface="G마켓 산스 TTF Bold" panose="02000000000000000000" pitchFamily="2" charset="-127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BC9"/>
    <a:srgbClr val="13D9E3"/>
    <a:srgbClr val="3030A2"/>
    <a:srgbClr val="50EAF0"/>
    <a:srgbClr val="11C0C9"/>
    <a:srgbClr val="5454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53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8100"/>
            <a:ext cx="18440400" cy="10477500"/>
          </a:xfrm>
          <a:prstGeom prst="rect">
            <a:avLst/>
          </a:prstGeom>
        </p:spPr>
      </p:pic>
      <p:grpSp>
        <p:nvGrpSpPr>
          <p:cNvPr id="8" name="그룹 1002"/>
          <p:cNvGrpSpPr/>
          <p:nvPr userDrawn="1"/>
        </p:nvGrpSpPr>
        <p:grpSpPr>
          <a:xfrm>
            <a:off x="-1849629" y="-347847"/>
            <a:ext cx="20914350" cy="8492181"/>
            <a:chOff x="-1849629" y="-347847"/>
            <a:chExt cx="20914350" cy="8492181"/>
          </a:xfrm>
        </p:grpSpPr>
        <p:pic>
          <p:nvPicPr>
            <p:cNvPr id="9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9629" y="-347847"/>
              <a:ext cx="20914350" cy="8492181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8100"/>
            <a:ext cx="18440400" cy="104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0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0" y="-95250"/>
            <a:ext cx="18288000" cy="10477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7" name="그룹 1001"/>
          <p:cNvGrpSpPr/>
          <p:nvPr userDrawn="1"/>
        </p:nvGrpSpPr>
        <p:grpSpPr>
          <a:xfrm>
            <a:off x="10656926" y="3266012"/>
            <a:ext cx="9235587" cy="9235587"/>
            <a:chOff x="10656926" y="3266012"/>
            <a:chExt cx="9235587" cy="9235587"/>
          </a:xfrm>
        </p:grpSpPr>
        <p:pic>
          <p:nvPicPr>
            <p:cNvPr id="11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6926" y="3266012"/>
              <a:ext cx="9235587" cy="9235587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4" r="-644"/>
          <a:stretch/>
        </p:blipFill>
        <p:spPr>
          <a:xfrm>
            <a:off x="11611922" y="1714500"/>
            <a:ext cx="7285678" cy="9457408"/>
          </a:xfrm>
          <a:prstGeom prst="rect">
            <a:avLst/>
          </a:prstGeom>
        </p:spPr>
      </p:pic>
      <p:grpSp>
        <p:nvGrpSpPr>
          <p:cNvPr id="13" name="그룹 1011"/>
          <p:cNvGrpSpPr/>
          <p:nvPr userDrawn="1"/>
        </p:nvGrpSpPr>
        <p:grpSpPr>
          <a:xfrm>
            <a:off x="-1" y="-38100"/>
            <a:ext cx="18288001" cy="657104"/>
            <a:chOff x="-533333" y="-409485"/>
            <a:chExt cx="19171714" cy="657104"/>
          </a:xfrm>
        </p:grpSpPr>
        <p:pic>
          <p:nvPicPr>
            <p:cNvPr id="15" name="Object 4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5039" b="-7541"/>
          <a:stretch/>
        </p:blipFill>
        <p:spPr>
          <a:xfrm>
            <a:off x="16840200" y="58228"/>
            <a:ext cx="1219200" cy="43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49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-95250"/>
            <a:ext cx="18288000" cy="10477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7" name="그룹 1011"/>
          <p:cNvGrpSpPr/>
          <p:nvPr userDrawn="1"/>
        </p:nvGrpSpPr>
        <p:grpSpPr>
          <a:xfrm>
            <a:off x="-1" y="-38100"/>
            <a:ext cx="18288001" cy="657104"/>
            <a:chOff x="-533333" y="-409485"/>
            <a:chExt cx="19171714" cy="657104"/>
          </a:xfrm>
        </p:grpSpPr>
        <p:pic>
          <p:nvPicPr>
            <p:cNvPr id="8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5039" b="-7541"/>
          <a:stretch/>
        </p:blipFill>
        <p:spPr>
          <a:xfrm>
            <a:off x="16840200" y="58228"/>
            <a:ext cx="1219200" cy="4370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scoool/chungbuk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dscoool/chungbuk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s.pytorch.kr/beginner/blitz/cifar10_tutorial.html" TargetMode="External"/><Relationship Id="rId2" Type="http://schemas.openxmlformats.org/officeDocument/2006/relationships/hyperlink" Target="https://ecampus.kookmin.ac.kr/mod/url/view.php?id=1278800&amp;redirect=1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dscoool/chungbuk" TargetMode="Externa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insight.tistory.com/173" TargetMode="External"/><Relationship Id="rId7" Type="http://schemas.openxmlformats.org/officeDocument/2006/relationships/hyperlink" Target="https://github.com/dscoool/chungbuk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s5unnyjjj.tistory.com/44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dscoool/chungbuk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dscoool/chungbuk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youtube.com/watch?v=573EZkzfnZ0&amp;list=PLlMkM4tgfjnLSOjrEJN31gZATbcj_MpUm&amp;index=28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dscoool/chungbu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hyperlink" Target="https://github.com/dscoool/chungbuk" TargetMode="External"/><Relationship Id="rId2" Type="http://schemas.openxmlformats.org/officeDocument/2006/relationships/hyperlink" Target="https://www.youtube.com/watch?v=573EZkzfnZ0&amp;list=PLlMkM4tgfjnLSOjrEJN31gZATbcj_MpUm&amp;index=28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dscoool/chungbuk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scoool/chungbuk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5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6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dscool.kr@gmail.com" TargetMode="External"/><Relationship Id="rId2" Type="http://schemas.openxmlformats.org/officeDocument/2006/relationships/hyperlink" Target="https://github.com/dscoool/chungbuk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dscoool/chungbuk" TargetMode="Externa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dscoool/chungbu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scoool/chungbuk" TargetMode="External"/><Relationship Id="rId2" Type="http://schemas.openxmlformats.org/officeDocument/2006/relationships/hyperlink" Target="https://tv.naver.com/v/29083725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58800" y="8267700"/>
            <a:ext cx="563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강사 정재민</a:t>
            </a:r>
            <a:endParaRPr lang="ko-KR" altLang="en-US" sz="25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5039" b="-7541"/>
          <a:stretch/>
        </p:blipFill>
        <p:spPr>
          <a:xfrm>
            <a:off x="533400" y="342900"/>
            <a:ext cx="1219200" cy="437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3846374"/>
            <a:ext cx="13792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인공지능으로 이미지 분류하기</a:t>
            </a:r>
            <a:endParaRPr lang="en-US" altLang="ko-KR" sz="72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54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ML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514577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0" y="567034"/>
            <a:ext cx="10420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파이썬 몸풀기</a:t>
            </a:r>
            <a:endParaRPr lang="en-US" altLang="ko-KR" sz="5400" b="1" dirty="0">
              <a:solidFill>
                <a:srgbClr val="3030A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5640" y="2705100"/>
            <a:ext cx="699244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Numpy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기초적인 데이터 전처리하기</a:t>
            </a:r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B0BAB49-7C13-4A84-F126-A91819C59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83" t="18148" r="6666" b="9260"/>
          <a:stretch/>
        </p:blipFill>
        <p:spPr>
          <a:xfrm>
            <a:off x="854766" y="1947455"/>
            <a:ext cx="11658600" cy="746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E52B563-E9F8-A5AA-1663-CFEA9953D87D}"/>
              </a:ext>
            </a:extLst>
          </p:cNvPr>
          <p:cNvSpPr txBox="1"/>
          <p:nvPr/>
        </p:nvSpPr>
        <p:spPr>
          <a:xfrm>
            <a:off x="13258800" y="3429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/>
              </a:rPr>
              <a:t>https://github.com/dscoool/chungbuk</a:t>
            </a:r>
            <a:endParaRPr lang="en-US" altLang="ko-KR" sz="1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983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0" y="567034"/>
            <a:ext cx="10420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이미지 데이터 다루기 및 전처리</a:t>
            </a:r>
            <a:endParaRPr lang="en-US" altLang="ko-KR" sz="5400" b="1" dirty="0">
              <a:solidFill>
                <a:srgbClr val="3030A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3766" y="3056850"/>
            <a:ext cx="6992442" cy="486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파이썬 콘솔에서 이미지 데이터 불러오기</a:t>
            </a:r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3EE42FC-6519-CC0F-872A-5E237A1B87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4" t="18889" r="1665" b="36667"/>
          <a:stretch/>
        </p:blipFill>
        <p:spPr>
          <a:xfrm>
            <a:off x="436755" y="3566874"/>
            <a:ext cx="10761029" cy="2948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6F18286-60D8-2503-0943-0BAFC2518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4" t="21110" r="63333" b="12222"/>
          <a:stretch/>
        </p:blipFill>
        <p:spPr>
          <a:xfrm>
            <a:off x="11811000" y="2247900"/>
            <a:ext cx="6096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E52B563-E9F8-A5AA-1663-CFEA9953D87D}"/>
              </a:ext>
            </a:extLst>
          </p:cNvPr>
          <p:cNvSpPr txBox="1"/>
          <p:nvPr/>
        </p:nvSpPr>
        <p:spPr>
          <a:xfrm>
            <a:off x="13258800" y="3429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4"/>
              </a:rPr>
              <a:t>https://github.com/dscoool/chungbuk</a:t>
            </a:r>
            <a:endParaRPr lang="en-US" altLang="ko-KR" sz="1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11000" y="1729789"/>
            <a:ext cx="6324600" cy="486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 </a:t>
            </a:r>
            <a:r>
              <a:rPr lang="ko-KR" altLang="en-US" sz="25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전처리하기</a:t>
            </a:r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2187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98133" y="1081204"/>
            <a:ext cx="1060887" cy="1039669"/>
            <a:chOff x="10098133" y="1081204"/>
            <a:chExt cx="1060887" cy="10396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8133" y="1081204"/>
              <a:ext cx="1060887" cy="10396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30425" y="1081204"/>
            <a:ext cx="387256" cy="387256"/>
            <a:chOff x="2430425" y="1081204"/>
            <a:chExt cx="387256" cy="3872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0425" y="1081204"/>
              <a:ext cx="387256" cy="3872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722" y="8980329"/>
            <a:ext cx="1001703" cy="981669"/>
            <a:chOff x="1428722" y="8980329"/>
            <a:chExt cx="1001703" cy="9816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8722" y="8980329"/>
              <a:ext cx="1001703" cy="981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4567" y="1992998"/>
            <a:ext cx="1769485" cy="1661090"/>
            <a:chOff x="854567" y="1992998"/>
            <a:chExt cx="1769485" cy="16610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13029" y="2257561"/>
              <a:ext cx="1098469" cy="1098469"/>
              <a:chOff x="1213029" y="2257561"/>
              <a:chExt cx="1098469" cy="1098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13029" y="2257561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25583" y="1992998"/>
              <a:ext cx="1098469" cy="1098469"/>
              <a:chOff x="1525583" y="1992998"/>
              <a:chExt cx="1098469" cy="109846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525583" y="1992998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54567" y="2555618"/>
              <a:ext cx="1098469" cy="1098469"/>
              <a:chOff x="854567" y="2555618"/>
              <a:chExt cx="1098469" cy="10984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854567" y="2555618"/>
                <a:ext cx="1098469" cy="109846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3517921" y="5247666"/>
            <a:ext cx="719840" cy="1123429"/>
            <a:chOff x="13517921" y="5247666"/>
            <a:chExt cx="719840" cy="112342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623300" y="5541866"/>
              <a:ext cx="509081" cy="509081"/>
              <a:chOff x="13623300" y="5541866"/>
              <a:chExt cx="509081" cy="50908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3440000">
                <a:off x="13623300" y="5541866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23300" y="5353045"/>
              <a:ext cx="509081" cy="509081"/>
              <a:chOff x="13623300" y="5353045"/>
              <a:chExt cx="509081" cy="50908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3440000">
                <a:off x="13623300" y="5353045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23300" y="5756633"/>
              <a:ext cx="509081" cy="509081"/>
              <a:chOff x="13623300" y="5756633"/>
              <a:chExt cx="509081" cy="50908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3440000">
                <a:off x="13623300" y="5756633"/>
                <a:ext cx="509081" cy="50908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5869165" y="4248554"/>
            <a:ext cx="217697" cy="2721218"/>
            <a:chOff x="15869165" y="4248554"/>
            <a:chExt cx="217697" cy="27212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9165" y="4248554"/>
              <a:ext cx="217697" cy="27212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498555" y="7403525"/>
            <a:ext cx="266098" cy="3326228"/>
            <a:chOff x="16498555" y="7403525"/>
            <a:chExt cx="266098" cy="33262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98555" y="7403525"/>
              <a:ext cx="266098" cy="332622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080092" y="7756790"/>
            <a:ext cx="256302" cy="3203778"/>
            <a:chOff x="13080092" y="7756790"/>
            <a:chExt cx="256302" cy="32037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80092" y="7756790"/>
              <a:ext cx="256302" cy="3203778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6899631" y="3173730"/>
            <a:ext cx="448873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</a:t>
            </a:r>
            <a:endParaRPr lang="ko-KR" altLang="en-US" sz="25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13835" y="7100554"/>
            <a:ext cx="74603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Tensorflow</a:t>
            </a:r>
            <a:r>
              <a:rPr lang="ko-KR" altLang="en-US" sz="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5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5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/>
            </a:r>
            <a:br>
              <a:rPr lang="en-US" altLang="ko-KR" sz="5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5000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PyTorch</a:t>
            </a:r>
            <a:endParaRPr lang="ko-KR" altLang="en-US" sz="5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41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0" y="567034"/>
            <a:ext cx="170499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err="1" smtClean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Tensorflow</a:t>
            </a:r>
            <a:r>
              <a:rPr lang="en-US" altLang="ko-KR" sz="5400" b="1" dirty="0" smtClean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</a:t>
            </a:r>
            <a:r>
              <a:rPr lang="en-US" altLang="ko-KR" sz="5400" b="1" dirty="0" err="1" smtClean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Pytorch</a:t>
            </a:r>
            <a:r>
              <a:rPr lang="ko-KR" altLang="en-US" sz="5400" b="1" dirty="0" smtClean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활용한</a:t>
            </a:r>
            <a:r>
              <a:rPr lang="en-US" altLang="ko-KR" sz="5400" b="1" dirty="0" smtClean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/>
            </a:r>
            <a:br>
              <a:rPr lang="en-US" altLang="ko-KR" sz="5400" b="1" dirty="0" smtClean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ko-KR" altLang="en-US" sz="5400" b="1" dirty="0" smtClean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이미지 </a:t>
            </a:r>
            <a:r>
              <a:rPr lang="ko-KR" altLang="en-US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분류 실습</a:t>
            </a:r>
            <a:endParaRPr lang="en-US" altLang="ko-KR" sz="5400" b="1" dirty="0">
              <a:solidFill>
                <a:srgbClr val="3030A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3766" y="9417903"/>
            <a:ext cx="1572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참고자료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https://yceffort.kr/2019/01/30/pytorch-3-convolutional-neural-network(2)</a:t>
            </a:r>
          </a:p>
          <a:p>
            <a:pPr marL="342900" indent="-342900">
              <a:buFontTx/>
              <a:buChar char="-"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"/>
              </a:rPr>
              <a:t>https://ecampus.kookmin.ac.kr/mod/url/view.php?id=1278800&amp;redirect=1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/>
              </a:rPr>
              <a:t>https://tutorials.pytorch.kr/beginner/blitz/cifar10_tutorial.html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 descr="cifar10">
            <a:extLst>
              <a:ext uri="{FF2B5EF4-FFF2-40B4-BE49-F238E27FC236}">
                <a16:creationId xmlns:a16="http://schemas.microsoft.com/office/drawing/2014/main" xmlns="" id="{27DE9B8E-2913-0812-5D52-8190C28DB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74308"/>
            <a:ext cx="8610600" cy="673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E52B563-E9F8-A5AA-1663-CFEA9953D87D}"/>
              </a:ext>
            </a:extLst>
          </p:cNvPr>
          <p:cNvSpPr txBox="1"/>
          <p:nvPr/>
        </p:nvSpPr>
        <p:spPr>
          <a:xfrm>
            <a:off x="13258800" y="3429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5"/>
              </a:rPr>
              <a:t>https://github.com/dscoool/chungbuk</a:t>
            </a:r>
            <a:endParaRPr lang="en-US" altLang="ko-KR" sz="1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4383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0" y="567034"/>
            <a:ext cx="17049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 </a:t>
            </a:r>
            <a:r>
              <a:rPr lang="ko-KR" altLang="en-US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성능 평가 방법 소개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10589" y="2509181"/>
            <a:ext cx="48038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CROSS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3103E3CC-5D9E-2795-27C9-2175C3761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636820"/>
            <a:ext cx="448627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BF27FF6-F3C3-BF7B-7CD5-E39D3535D384}"/>
              </a:ext>
            </a:extLst>
          </p:cNvPr>
          <p:cNvSpPr txBox="1"/>
          <p:nvPr/>
        </p:nvSpPr>
        <p:spPr>
          <a:xfrm>
            <a:off x="2057400" y="2179620"/>
            <a:ext cx="4775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CONFUSION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29BC698-6D9D-8A7F-3678-8069AAE1B354}"/>
              </a:ext>
            </a:extLst>
          </p:cNvPr>
          <p:cNvSpPr txBox="1"/>
          <p:nvPr/>
        </p:nvSpPr>
        <p:spPr>
          <a:xfrm>
            <a:off x="304800" y="97917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Reference: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/>
              </a:rPr>
              <a:t>https://deepinsight.tistory.com/173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/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  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4"/>
              </a:rPr>
              <a:t>https://s5unnyjjj.tistory.com/44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3E5AB45D-82E0-89C5-AA6C-6CA49DCBE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7" y="5497620"/>
            <a:ext cx="4848225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C6B8C90-C2A7-D8EC-3388-AA4D8207D1B3}"/>
              </a:ext>
            </a:extLst>
          </p:cNvPr>
          <p:cNvSpPr txBox="1"/>
          <p:nvPr/>
        </p:nvSpPr>
        <p:spPr>
          <a:xfrm>
            <a:off x="2057400" y="4987348"/>
            <a:ext cx="4775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ROC CURVE / AUC</a:t>
            </a:r>
          </a:p>
        </p:txBody>
      </p:sp>
      <p:pic>
        <p:nvPicPr>
          <p:cNvPr id="1030" name="Picture 6" descr="3.1. Cross-validation: evaluating estimator performance — scikit-learn  1.2.0 documentation">
            <a:extLst>
              <a:ext uri="{FF2B5EF4-FFF2-40B4-BE49-F238E27FC236}">
                <a16:creationId xmlns:a16="http://schemas.microsoft.com/office/drawing/2014/main" xmlns="" id="{F055FDD2-5053-07E4-EC52-F0F8B0015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89" y="3137846"/>
            <a:ext cx="8616193" cy="596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E52B563-E9F8-A5AA-1663-CFEA9953D87D}"/>
              </a:ext>
            </a:extLst>
          </p:cNvPr>
          <p:cNvSpPr txBox="1"/>
          <p:nvPr/>
        </p:nvSpPr>
        <p:spPr>
          <a:xfrm>
            <a:off x="13258800" y="3429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7"/>
              </a:rPr>
              <a:t>https://github.com/dscoool/chungbuk</a:t>
            </a:r>
            <a:endParaRPr lang="en-US" altLang="ko-KR" sz="1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2135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0" y="567034"/>
            <a:ext cx="170499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OPENCV</a:t>
            </a:r>
            <a:r>
              <a:rPr lang="ko-KR" altLang="en-US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 얼굴인식하기 </a:t>
            </a:r>
            <a:endParaRPr lang="en-US" altLang="ko-KR" sz="5400" b="1" dirty="0">
              <a:solidFill>
                <a:srgbClr val="3030A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5400" b="1" dirty="0" smtClean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Face Detection / Face Recognition)</a:t>
            </a:r>
            <a:endParaRPr lang="ko-KR" altLang="en-US" sz="5400" b="1" dirty="0">
              <a:solidFill>
                <a:srgbClr val="3030A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3766" y="10048101"/>
            <a:ext cx="12142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http://codegongbang.tistory.com/18?category=871163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D21BCB9C-F469-DB23-C261-2FC06EE6E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000500"/>
            <a:ext cx="299085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EB99264-E7E0-F283-D999-EA220289FFAA}"/>
              </a:ext>
            </a:extLst>
          </p:cNvPr>
          <p:cNvSpPr txBox="1"/>
          <p:nvPr/>
        </p:nvSpPr>
        <p:spPr>
          <a:xfrm>
            <a:off x="762000" y="3097595"/>
            <a:ext cx="65127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이미지에서  사람의 얼굴로 추정되는 </a:t>
            </a:r>
            <a:r>
              <a:rPr lang="ko-KR" altLang="en-US" sz="25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부분을</a:t>
            </a:r>
            <a:endParaRPr lang="en-US" altLang="ko-KR" sz="25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5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네모로 추출</a:t>
            </a:r>
            <a:r>
              <a:rPr lang="en-US" altLang="ko-KR" sz="25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(detect)</a:t>
            </a:r>
            <a:r>
              <a:rPr lang="ko-KR" altLang="en-US" sz="25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하기</a:t>
            </a:r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B7C5A93-1741-FF7F-F02B-180177FCC6DC}"/>
              </a:ext>
            </a:extLst>
          </p:cNvPr>
          <p:cNvSpPr txBox="1"/>
          <p:nvPr/>
        </p:nvSpPr>
        <p:spPr>
          <a:xfrm>
            <a:off x="6944211" y="3482315"/>
            <a:ext cx="104967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유명인 얼굴 인식하기 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(Face Recognition)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F9D22AD-F700-AD11-8D38-232F34B197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33" t="15185" r="6770" b="47778"/>
          <a:stretch/>
        </p:blipFill>
        <p:spPr>
          <a:xfrm>
            <a:off x="6944211" y="4164208"/>
            <a:ext cx="10496759" cy="381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E52B563-E9F8-A5AA-1663-CFEA9953D87D}"/>
              </a:ext>
            </a:extLst>
          </p:cNvPr>
          <p:cNvSpPr txBox="1"/>
          <p:nvPr/>
        </p:nvSpPr>
        <p:spPr>
          <a:xfrm>
            <a:off x="13258800" y="3429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4"/>
              </a:rPr>
              <a:t>https://github.com/dscoool/chungbuk</a:t>
            </a:r>
            <a:endParaRPr lang="en-US" altLang="ko-KR" sz="1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999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98133" y="1081204"/>
            <a:ext cx="1060887" cy="1039669"/>
            <a:chOff x="10098133" y="1081204"/>
            <a:chExt cx="1060887" cy="10396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8133" y="1081204"/>
              <a:ext cx="1060887" cy="10396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30425" y="1081204"/>
            <a:ext cx="387256" cy="387256"/>
            <a:chOff x="2430425" y="1081204"/>
            <a:chExt cx="387256" cy="3872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0425" y="1081204"/>
              <a:ext cx="387256" cy="3872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722" y="8980329"/>
            <a:ext cx="1001703" cy="981669"/>
            <a:chOff x="1428722" y="8980329"/>
            <a:chExt cx="1001703" cy="9816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8722" y="8980329"/>
              <a:ext cx="1001703" cy="981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4567" y="1992998"/>
            <a:ext cx="1769485" cy="1661090"/>
            <a:chOff x="854567" y="1992998"/>
            <a:chExt cx="1769485" cy="16610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13029" y="2257561"/>
              <a:ext cx="1098469" cy="1098469"/>
              <a:chOff x="1213029" y="2257561"/>
              <a:chExt cx="1098469" cy="1098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13029" y="2257561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25583" y="1992998"/>
              <a:ext cx="1098469" cy="1098469"/>
              <a:chOff x="1525583" y="1992998"/>
              <a:chExt cx="1098469" cy="109846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525583" y="1992998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54567" y="2555618"/>
              <a:ext cx="1098469" cy="1098469"/>
              <a:chOff x="854567" y="2555618"/>
              <a:chExt cx="1098469" cy="10984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854567" y="2555618"/>
                <a:ext cx="1098469" cy="109846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3517921" y="5247666"/>
            <a:ext cx="719840" cy="1123429"/>
            <a:chOff x="13517921" y="5247666"/>
            <a:chExt cx="719840" cy="112342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623300" y="5541866"/>
              <a:ext cx="509081" cy="509081"/>
              <a:chOff x="13623300" y="5541866"/>
              <a:chExt cx="509081" cy="50908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3440000">
                <a:off x="13623300" y="5541866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23300" y="5353045"/>
              <a:ext cx="509081" cy="509081"/>
              <a:chOff x="13623300" y="5353045"/>
              <a:chExt cx="509081" cy="50908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3440000">
                <a:off x="13623300" y="5353045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23300" y="5756633"/>
              <a:ext cx="509081" cy="509081"/>
              <a:chOff x="13623300" y="5756633"/>
              <a:chExt cx="509081" cy="50908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3440000">
                <a:off x="13623300" y="5756633"/>
                <a:ext cx="509081" cy="50908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5869165" y="4248554"/>
            <a:ext cx="217697" cy="2721218"/>
            <a:chOff x="15869165" y="4248554"/>
            <a:chExt cx="217697" cy="27212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9165" y="4248554"/>
              <a:ext cx="217697" cy="27212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498555" y="7403525"/>
            <a:ext cx="266098" cy="3326228"/>
            <a:chOff x="16498555" y="7403525"/>
            <a:chExt cx="266098" cy="33262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98555" y="7403525"/>
              <a:ext cx="266098" cy="332622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080092" y="7756790"/>
            <a:ext cx="256302" cy="3203778"/>
            <a:chOff x="13080092" y="7756790"/>
            <a:chExt cx="256302" cy="32037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80092" y="7756790"/>
              <a:ext cx="256302" cy="3203778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6861531" y="3173730"/>
            <a:ext cx="456493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</a:t>
            </a:r>
            <a:endParaRPr lang="ko-KR" altLang="en-US" sz="25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21417" y="7061382"/>
            <a:ext cx="94451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Custom dataset </a:t>
            </a:r>
            <a:r>
              <a:rPr lang="ko-KR" altLang="en-US" sz="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구축 및 학습</a:t>
            </a:r>
          </a:p>
        </p:txBody>
      </p:sp>
    </p:spTree>
    <p:extLst>
      <p:ext uri="{BB962C8B-B14F-4D97-AF65-F5344CB8AC3E}">
        <p14:creationId xmlns:p14="http://schemas.microsoft.com/office/powerpoint/2010/main" val="1561549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0" y="567034"/>
            <a:ext cx="1331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Custom dataset </a:t>
            </a:r>
            <a:r>
              <a:rPr lang="ko-KR" altLang="en-US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구축 및 학습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6862" y="1839669"/>
            <a:ext cx="8877064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a. data.go.kr </a:t>
            </a:r>
            <a:r>
              <a:rPr lang="ko-KR" altLang="en-US" sz="20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또는 </a:t>
            </a:r>
            <a:r>
              <a:rPr lang="en-US" altLang="ko-KR" sz="20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kaggle.com</a:t>
            </a:r>
            <a:r>
              <a:rPr lang="ko-KR" altLang="en-US" sz="20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에서 데이터셋 수집하기</a:t>
            </a:r>
            <a:r>
              <a:rPr lang="en-US" altLang="ko-KR" sz="20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!!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b</a:t>
            </a:r>
            <a:r>
              <a:rPr lang="en-US" altLang="ko-KR" sz="2000" dirty="0" smtClean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2000" dirty="0" smtClean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데이터의 </a:t>
            </a:r>
            <a:r>
              <a:rPr lang="ko-KR" altLang="en-US" sz="20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종류에 따라  학습할 모델 선정 및 학습</a:t>
            </a:r>
            <a:r>
              <a:rPr lang="en-US" altLang="ko-KR" sz="20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en-US" sz="20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테스트</a:t>
            </a:r>
            <a:r>
              <a:rPr lang="en-US" altLang="ko-KR" sz="20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en-US" sz="20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검증 단계 진행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c</a:t>
            </a:r>
            <a:r>
              <a:rPr lang="en-US" altLang="ko-KR" sz="2000" dirty="0" smtClean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. </a:t>
            </a:r>
            <a:r>
              <a:rPr lang="ko-KR" altLang="en-US" sz="2000" dirty="0" smtClean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질의응답</a:t>
            </a:r>
            <a:endParaRPr lang="ko-KR" altLang="en-US" sz="2000" dirty="0">
              <a:solidFill>
                <a:srgbClr val="222222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Times New Roman" panose="02020603050405020304" pitchFamily="18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3AEE5E9-97C9-747E-D2CB-09C7A059A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0" t="9102" r="18333" b="7037"/>
          <a:stretch/>
        </p:blipFill>
        <p:spPr>
          <a:xfrm>
            <a:off x="8491553" y="3240424"/>
            <a:ext cx="8537285" cy="640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593F25C-4193-6663-AE4D-E6762DA66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00" t="10001" r="40000" b="8518"/>
          <a:stretch/>
        </p:blipFill>
        <p:spPr>
          <a:xfrm>
            <a:off x="854766" y="3226273"/>
            <a:ext cx="5935288" cy="64008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E52B563-E9F8-A5AA-1663-CFEA9953D87D}"/>
              </a:ext>
            </a:extLst>
          </p:cNvPr>
          <p:cNvSpPr txBox="1"/>
          <p:nvPr/>
        </p:nvSpPr>
        <p:spPr>
          <a:xfrm>
            <a:off x="13258800" y="3429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4"/>
              </a:rPr>
              <a:t>https://github.com/dscoool/chungbuk</a:t>
            </a:r>
            <a:endParaRPr lang="en-US" altLang="ko-KR" sz="1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1367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9819501"/>
            <a:ext cx="1150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u="sng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  <a:hlinkClick r:id="rId2"/>
              </a:rPr>
              <a:t>https://www.youtube.com/watch?v=573EZkzfnZ0&amp;list=PLlMkM4tgfjnLSOjrEJN31gZATbcj_MpUm&amp;index=28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625C1CD-DAB7-BAED-0BF8-EDF75D58F3FB}"/>
              </a:ext>
            </a:extLst>
          </p:cNvPr>
          <p:cNvSpPr txBox="1"/>
          <p:nvPr/>
        </p:nvSpPr>
        <p:spPr>
          <a:xfrm>
            <a:off x="1085640" y="1714498"/>
            <a:ext cx="9144000" cy="1025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latinLnBrk="1">
              <a:lnSpc>
                <a:spcPct val="150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ko-KR" altLang="ko-KR" sz="1800" kern="1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머신러닝 인자 조절 방법 </a:t>
            </a:r>
            <a:r>
              <a:rPr lang="en-US" altLang="ko-KR" sz="1800" kern="1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– </a:t>
            </a:r>
            <a:r>
              <a:rPr lang="ko-KR" altLang="en-US" sz="1800" kern="1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학습률</a:t>
            </a:r>
            <a:r>
              <a:rPr lang="en-US" altLang="ko-KR" sz="1800" kern="1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(learning rate), </a:t>
            </a:r>
            <a:r>
              <a:rPr lang="ko-KR" altLang="en-US" sz="1800" kern="1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초매개변수</a:t>
            </a:r>
            <a:r>
              <a:rPr lang="en-US" altLang="ko-KR" sz="1800" kern="1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(hyperparameter)</a:t>
            </a:r>
          </a:p>
          <a:p>
            <a:pPr marL="342900" lvl="0" indent="-342900" algn="l" latinLnBrk="1">
              <a:lnSpc>
                <a:spcPct val="150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ko-KR" altLang="ko-KR" sz="1800" kern="1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검증</a:t>
            </a:r>
            <a:r>
              <a:rPr lang="en-US" altLang="ko-KR" sz="1800" kern="1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(validation), 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한 개의 데이터셋을 여러 번 사용하기</a:t>
            </a:r>
            <a:r>
              <a:rPr lang="en-US" altLang="ko-KR" sz="1800" kern="1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(CROSS VALIDATION)</a:t>
            </a:r>
            <a:endParaRPr lang="ko-KR" altLang="ko-KR" sz="1800" kern="10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76AA1EA-2759-2160-F647-0FBEFE21D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33" t="21110" r="26250" b="9259"/>
          <a:stretch/>
        </p:blipFill>
        <p:spPr>
          <a:xfrm>
            <a:off x="1079109" y="2933700"/>
            <a:ext cx="6854591" cy="56028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41D8419-FB3E-66FF-DC4C-7400AD5FB471}"/>
              </a:ext>
            </a:extLst>
          </p:cNvPr>
          <p:cNvSpPr txBox="1"/>
          <p:nvPr/>
        </p:nvSpPr>
        <p:spPr>
          <a:xfrm>
            <a:off x="304800" y="9982557"/>
            <a:ext cx="92746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https://developers.google.com/machine-learning/crash-course/reducing-loss/learning-rate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E52B563-E9F8-A5AA-1663-CFEA9953D87D}"/>
              </a:ext>
            </a:extLst>
          </p:cNvPr>
          <p:cNvSpPr txBox="1"/>
          <p:nvPr/>
        </p:nvSpPr>
        <p:spPr>
          <a:xfrm>
            <a:off x="13258800" y="3429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4"/>
              </a:rPr>
              <a:t>https://github.com/dscoool/chungbuk</a:t>
            </a:r>
            <a:endParaRPr lang="en-US" altLang="ko-KR" sz="1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5640" y="567034"/>
            <a:ext cx="1331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 성능 향상 방법</a:t>
            </a:r>
            <a:endParaRPr lang="ko-KR" altLang="en-US" sz="5400" b="1" dirty="0">
              <a:solidFill>
                <a:srgbClr val="3030A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954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0" y="567034"/>
            <a:ext cx="1331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머신러닝은 어떻게 스스로 학습하는가</a:t>
            </a:r>
            <a:r>
              <a:rPr lang="en-US" altLang="ko-KR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8994337"/>
            <a:ext cx="699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u="sng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  <a:hlinkClick r:id="rId2"/>
              </a:rPr>
              <a:t>https://www.youtube.com/watch?v=573EZkzfnZ0&amp;list=PLlMkM4tgfjnLSOjrEJN31gZATbcj_MpUm&amp;index=28</a:t>
            </a:r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1BAD6796-2483-5372-E551-EFFF79515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765712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08DC06D-F03D-00CE-6C3A-3A72446C4F29}"/>
              </a:ext>
            </a:extLst>
          </p:cNvPr>
          <p:cNvSpPr txBox="1"/>
          <p:nvPr/>
        </p:nvSpPr>
        <p:spPr>
          <a:xfrm>
            <a:off x="152400" y="9640669"/>
            <a:ext cx="9274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https://blog.naver.com/NBlogTop.naver?isHttpsRedirect=true&amp;blogId=samsjang&amp;Redirect=Dlog&amp;Qs=/samsjang/220948258166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B50AA0A-4842-9F8C-8226-B7FE6141C4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67" t="39630" r="23750" b="29259"/>
          <a:stretch/>
        </p:blipFill>
        <p:spPr>
          <a:xfrm>
            <a:off x="10363200" y="2476500"/>
            <a:ext cx="7696200" cy="3200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19FB7BD-5FCC-F079-89C8-FAEA87AA9B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50" t="29259" r="29166" b="32963"/>
          <a:stretch/>
        </p:blipFill>
        <p:spPr>
          <a:xfrm>
            <a:off x="11010900" y="5981700"/>
            <a:ext cx="6781800" cy="3886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2575CBC-5C29-A84D-C4D9-DF0A2955EA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166" t="32536" r="26250" b="41851"/>
          <a:stretch/>
        </p:blipFill>
        <p:spPr>
          <a:xfrm>
            <a:off x="2438400" y="6714623"/>
            <a:ext cx="7239000" cy="26347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E52B563-E9F8-A5AA-1663-CFEA9953D87D}"/>
              </a:ext>
            </a:extLst>
          </p:cNvPr>
          <p:cNvSpPr txBox="1"/>
          <p:nvPr/>
        </p:nvSpPr>
        <p:spPr>
          <a:xfrm>
            <a:off x="13258800" y="3429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7"/>
              </a:rPr>
              <a:t>https://github.com/dscoool/chungbuk</a:t>
            </a:r>
            <a:endParaRPr lang="en-US" altLang="ko-KR" sz="1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174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Object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3090" y="1304966"/>
            <a:ext cx="6690011" cy="1930383"/>
          </a:xfrm>
          <a:prstGeom prst="rect">
            <a:avLst/>
          </a:prstGeom>
        </p:spPr>
      </p:pic>
      <p:grpSp>
        <p:nvGrpSpPr>
          <p:cNvPr id="58" name="그룹 1002"/>
          <p:cNvGrpSpPr/>
          <p:nvPr/>
        </p:nvGrpSpPr>
        <p:grpSpPr>
          <a:xfrm>
            <a:off x="7941084" y="6318354"/>
            <a:ext cx="4865613" cy="176352"/>
            <a:chOff x="7941084" y="6318354"/>
            <a:chExt cx="4865613" cy="176352"/>
          </a:xfrm>
        </p:grpSpPr>
        <p:pic>
          <p:nvPicPr>
            <p:cNvPr id="59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7941084" y="6318354"/>
              <a:ext cx="4865613" cy="176352"/>
            </a:xfrm>
            <a:prstGeom prst="rect">
              <a:avLst/>
            </a:prstGeom>
          </p:spPr>
        </p:pic>
      </p:grpSp>
      <p:grpSp>
        <p:nvGrpSpPr>
          <p:cNvPr id="60" name="그룹 1003"/>
          <p:cNvGrpSpPr/>
          <p:nvPr/>
        </p:nvGrpSpPr>
        <p:grpSpPr>
          <a:xfrm>
            <a:off x="11845484" y="6124174"/>
            <a:ext cx="4477560" cy="176650"/>
            <a:chOff x="11845484" y="6124174"/>
            <a:chExt cx="4477560" cy="176650"/>
          </a:xfrm>
        </p:grpSpPr>
        <p:pic>
          <p:nvPicPr>
            <p:cNvPr id="61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1845484" y="6124174"/>
              <a:ext cx="4477560" cy="17665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10553412" y="4653929"/>
            <a:ext cx="2946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인공지능이란</a:t>
            </a: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인공지능으로 무엇을 할 수 있는가</a:t>
            </a: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420531" y="3992320"/>
            <a:ext cx="321269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b="1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Introduction</a:t>
            </a:r>
            <a:endParaRPr lang="en-US" altLang="ko-KR" sz="31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62067" y="5657923"/>
            <a:ext cx="3313631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b="1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Hands</a:t>
            </a:r>
            <a:r>
              <a:rPr lang="ko-KR" altLang="en-US" sz="3100" b="1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1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On!!</a:t>
            </a:r>
            <a:endParaRPr lang="ko-KR" altLang="en-US" sz="31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576404" y="6369704"/>
            <a:ext cx="32919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Numpy</a:t>
            </a:r>
            <a:r>
              <a:rPr lang="ko-KR" altLang="en-US" sz="20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이미지 전처리하기</a:t>
            </a:r>
            <a:endParaRPr lang="en-US" altLang="ko-KR" sz="20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153271" y="3973588"/>
            <a:ext cx="429054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b="1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4. Custom </a:t>
            </a:r>
            <a:r>
              <a:rPr lang="en-US" altLang="ko-KR" sz="31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Dataset </a:t>
            </a:r>
          </a:p>
          <a:p>
            <a:endParaRPr lang="ko-KR" altLang="en-US" sz="31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95835" y="4547412"/>
            <a:ext cx="39482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 데이터 수집</a:t>
            </a: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Tensorflow</a:t>
            </a: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en-US" altLang="ko-KR" sz="20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PyTorch</a:t>
            </a: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2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 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분류 </a:t>
            </a: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학습</a:t>
            </a: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테스트</a:t>
            </a: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검증</a:t>
            </a: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모델성능향상</a:t>
            </a: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88E9774-8BBC-F0A3-7FC3-5A542238636F}"/>
              </a:ext>
            </a:extLst>
          </p:cNvPr>
          <p:cNvSpPr txBox="1"/>
          <p:nvPr/>
        </p:nvSpPr>
        <p:spPr>
          <a:xfrm>
            <a:off x="10591800" y="8342361"/>
            <a:ext cx="29512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Tensorflow</a:t>
            </a:r>
            <a:r>
              <a:rPr lang="en-US" altLang="ko-KR" sz="2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2000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PyTorch</a:t>
            </a:r>
            <a:r>
              <a:rPr lang="en-US" altLang="ko-KR" sz="2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사용한 이미지 분류 실습</a:t>
            </a: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완성된 기계학습 모델 평가하기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16CDF99-87E3-7C3B-D03B-E5563A41689B}"/>
              </a:ext>
            </a:extLst>
          </p:cNvPr>
          <p:cNvSpPr txBox="1"/>
          <p:nvPr/>
        </p:nvSpPr>
        <p:spPr>
          <a:xfrm>
            <a:off x="10431835" y="7270455"/>
            <a:ext cx="411007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b="1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3.Tensorflow</a:t>
            </a:r>
            <a:br>
              <a:rPr lang="en-US" altLang="ko-KR" sz="3100" b="1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3100" b="1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PyTorch</a:t>
            </a:r>
            <a:endParaRPr lang="en-US" altLang="ko-KR" sz="31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FC29387-041F-3C1A-468E-627D1A9B0680}"/>
              </a:ext>
            </a:extLst>
          </p:cNvPr>
          <p:cNvSpPr txBox="1"/>
          <p:nvPr/>
        </p:nvSpPr>
        <p:spPr>
          <a:xfrm>
            <a:off x="14325600" y="7772043"/>
            <a:ext cx="3948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딥러닝 모델 배포</a:t>
            </a: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Code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Review</a:t>
            </a:r>
            <a:endParaRPr lang="ko-KR" altLang="en-US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5ABFADB-F873-4BEE-6024-79D0179667B2}"/>
              </a:ext>
            </a:extLst>
          </p:cNvPr>
          <p:cNvSpPr txBox="1"/>
          <p:nvPr/>
        </p:nvSpPr>
        <p:spPr>
          <a:xfrm>
            <a:off x="14149084" y="6721769"/>
            <a:ext cx="411007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b="1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5. </a:t>
            </a:r>
            <a:r>
              <a:rPr lang="ko-KR" altLang="en-US" sz="31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배포 </a:t>
            </a:r>
            <a:r>
              <a:rPr lang="en-US" altLang="ko-KR" sz="31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</a:p>
          <a:p>
            <a:r>
              <a:rPr lang="en-US" altLang="ko-KR" sz="31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Code Review </a:t>
            </a:r>
            <a:endParaRPr lang="ko-KR" altLang="en-US" sz="31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678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98133" y="1081204"/>
            <a:ext cx="1060887" cy="1039669"/>
            <a:chOff x="10098133" y="1081204"/>
            <a:chExt cx="1060887" cy="10396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8133" y="1081204"/>
              <a:ext cx="1060887" cy="10396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30425" y="1081204"/>
            <a:ext cx="387256" cy="387256"/>
            <a:chOff x="2430425" y="1081204"/>
            <a:chExt cx="387256" cy="3872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0425" y="1081204"/>
              <a:ext cx="387256" cy="3872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722" y="8980329"/>
            <a:ext cx="1001703" cy="981669"/>
            <a:chOff x="1428722" y="8980329"/>
            <a:chExt cx="1001703" cy="9816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8722" y="8980329"/>
              <a:ext cx="1001703" cy="981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4567" y="1992998"/>
            <a:ext cx="1769485" cy="1661090"/>
            <a:chOff x="854567" y="1992998"/>
            <a:chExt cx="1769485" cy="16610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13029" y="2257561"/>
              <a:ext cx="1098469" cy="1098469"/>
              <a:chOff x="1213029" y="2257561"/>
              <a:chExt cx="1098469" cy="1098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13029" y="2257561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25583" y="1992998"/>
              <a:ext cx="1098469" cy="1098469"/>
              <a:chOff x="1525583" y="1992998"/>
              <a:chExt cx="1098469" cy="109846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525583" y="1992998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54567" y="2555618"/>
              <a:ext cx="1098469" cy="1098469"/>
              <a:chOff x="854567" y="2555618"/>
              <a:chExt cx="1098469" cy="10984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854567" y="2555618"/>
                <a:ext cx="1098469" cy="109846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3517921" y="5247666"/>
            <a:ext cx="719840" cy="1123429"/>
            <a:chOff x="13517921" y="5247666"/>
            <a:chExt cx="719840" cy="112342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623300" y="5541866"/>
              <a:ext cx="509081" cy="509081"/>
              <a:chOff x="13623300" y="5541866"/>
              <a:chExt cx="509081" cy="50908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3440000">
                <a:off x="13623300" y="5541866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23300" y="5353045"/>
              <a:ext cx="509081" cy="509081"/>
              <a:chOff x="13623300" y="5353045"/>
              <a:chExt cx="509081" cy="50908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3440000">
                <a:off x="13623300" y="5353045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23300" y="5756633"/>
              <a:ext cx="509081" cy="509081"/>
              <a:chOff x="13623300" y="5756633"/>
              <a:chExt cx="509081" cy="50908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3440000">
                <a:off x="13623300" y="5756633"/>
                <a:ext cx="509081" cy="50908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5869165" y="4248554"/>
            <a:ext cx="217697" cy="2721218"/>
            <a:chOff x="15869165" y="4248554"/>
            <a:chExt cx="217697" cy="27212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9165" y="4248554"/>
              <a:ext cx="217697" cy="27212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498555" y="7403525"/>
            <a:ext cx="266098" cy="3326228"/>
            <a:chOff x="16498555" y="7403525"/>
            <a:chExt cx="266098" cy="33262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98555" y="7403525"/>
              <a:ext cx="266098" cy="332622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080092" y="7756790"/>
            <a:ext cx="256302" cy="3203778"/>
            <a:chOff x="13080092" y="7756790"/>
            <a:chExt cx="256302" cy="32037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80092" y="7756790"/>
              <a:ext cx="256302" cy="3203778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6556731" y="3173730"/>
            <a:ext cx="517453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05</a:t>
            </a:r>
            <a:endParaRPr lang="ko-KR" altLang="en-US" sz="25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13835" y="7061382"/>
            <a:ext cx="746033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딥러닝 모델 배포 </a:t>
            </a:r>
            <a:endParaRPr lang="en-US" altLang="ko-KR" sz="5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Code Review</a:t>
            </a:r>
          </a:p>
          <a:p>
            <a:pPr algn="ctr"/>
            <a:endParaRPr lang="en-US" altLang="ko-KR" sz="5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043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0" y="567034"/>
            <a:ext cx="7143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딥러닝 모델 배포</a:t>
            </a:r>
            <a:endParaRPr lang="en-US" altLang="ko-KR" sz="5400" b="1" dirty="0">
              <a:solidFill>
                <a:srgbClr val="3030A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1398" y="2550602"/>
            <a:ext cx="69924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AWS 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배포</a:t>
            </a:r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15ADDB9-9473-96D3-BAEA-087152F45A7F}"/>
              </a:ext>
            </a:extLst>
          </p:cNvPr>
          <p:cNvSpPr txBox="1"/>
          <p:nvPr/>
        </p:nvSpPr>
        <p:spPr>
          <a:xfrm>
            <a:off x="152400" y="9912225"/>
            <a:ext cx="92746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https://tech.socarcorp.kr/data/2020/03/10/ml-model-serving.html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694F65D-9CDE-EAAE-95B7-48F7819CA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67" t="12211" r="31667" b="53344"/>
          <a:stretch/>
        </p:blipFill>
        <p:spPr>
          <a:xfrm>
            <a:off x="1103057" y="3224558"/>
            <a:ext cx="6904105" cy="3915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5883E26-AF15-9E02-66DD-8BFF6F443250}"/>
              </a:ext>
            </a:extLst>
          </p:cNvPr>
          <p:cNvSpPr txBox="1"/>
          <p:nvPr/>
        </p:nvSpPr>
        <p:spPr>
          <a:xfrm>
            <a:off x="228600" y="9373969"/>
            <a:ext cx="9274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https://tnsgh0101.medium.com/%EB%8F%84%EC%BB%A4%EB%A1%9C-%EB%AA%A8%EB%8D%B8-%EB%B0%B0%ED%8F%AC%ED%95%98%EA%B8%B0-1-38b915dcc65d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6CC12D1-A535-5AF5-32F2-775899EE80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2" t="29259" r="43496" b="40371"/>
          <a:stretch/>
        </p:blipFill>
        <p:spPr>
          <a:xfrm>
            <a:off x="8193343" y="3070874"/>
            <a:ext cx="8991600" cy="40688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B2AE4FE-AED7-AF9A-69EA-D6A1F5637405}"/>
              </a:ext>
            </a:extLst>
          </p:cNvPr>
          <p:cNvSpPr txBox="1"/>
          <p:nvPr/>
        </p:nvSpPr>
        <p:spPr>
          <a:xfrm>
            <a:off x="8153840" y="2476500"/>
            <a:ext cx="69924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DB/Web 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배포</a:t>
            </a:r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E52B563-E9F8-A5AA-1663-CFEA9953D87D}"/>
              </a:ext>
            </a:extLst>
          </p:cNvPr>
          <p:cNvSpPr txBox="1"/>
          <p:nvPr/>
        </p:nvSpPr>
        <p:spPr>
          <a:xfrm>
            <a:off x="13258800" y="3429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4"/>
              </a:rPr>
              <a:t>https://github.com/dscoool/chungbuk</a:t>
            </a:r>
            <a:endParaRPr lang="en-US" altLang="ko-KR" sz="1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29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0" y="567034"/>
            <a:ext cx="7296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Code Review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9268" y="2615727"/>
            <a:ext cx="6992442" cy="85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조별 코드 리뷰</a:t>
            </a:r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Git, </a:t>
            </a:r>
            <a:r>
              <a:rPr lang="en-US" altLang="ko-KR" sz="25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gerrit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등을 이용한 상호 코드 리뷰</a:t>
            </a:r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 descr="그림 2 Gerrit의 리뷰 의견 입력 화면">
            <a:extLst>
              <a:ext uri="{FF2B5EF4-FFF2-40B4-BE49-F238E27FC236}">
                <a16:creationId xmlns:a16="http://schemas.microsoft.com/office/drawing/2014/main" xmlns="" id="{FB433807-4ED6-C5EC-42AB-2E3C76E47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66" y="3619500"/>
            <a:ext cx="1644776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0173AB9-C3C7-74B6-6EEB-BFB0829ECE64}"/>
              </a:ext>
            </a:extLst>
          </p:cNvPr>
          <p:cNvSpPr txBox="1"/>
          <p:nvPr/>
        </p:nvSpPr>
        <p:spPr>
          <a:xfrm>
            <a:off x="304800" y="9917668"/>
            <a:ext cx="92746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참고자료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https://d2.naver.com/helloworld/1859580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E52B563-E9F8-A5AA-1663-CFEA9953D87D}"/>
              </a:ext>
            </a:extLst>
          </p:cNvPr>
          <p:cNvSpPr txBox="1"/>
          <p:nvPr/>
        </p:nvSpPr>
        <p:spPr>
          <a:xfrm>
            <a:off x="13258800" y="3429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/>
              </a:rPr>
              <a:t>https://github.com/dscoool/chungbuk</a:t>
            </a:r>
            <a:endParaRPr lang="en-US" altLang="ko-KR" sz="1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7229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03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098133" y="1081204"/>
            <a:ext cx="1060887" cy="1039669"/>
            <a:chOff x="10098133" y="1081204"/>
            <a:chExt cx="1060887" cy="10396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8133" y="1081204"/>
              <a:ext cx="1060887" cy="10396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425" y="1081204"/>
            <a:ext cx="387256" cy="387256"/>
            <a:chOff x="2430425" y="1081204"/>
            <a:chExt cx="387256" cy="3872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0425" y="1081204"/>
              <a:ext cx="387256" cy="3872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8722" y="8980329"/>
            <a:ext cx="1001703" cy="981669"/>
            <a:chOff x="1428722" y="8980329"/>
            <a:chExt cx="1001703" cy="9816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8722" y="8980329"/>
              <a:ext cx="1001703" cy="9816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4567" y="1992998"/>
            <a:ext cx="1769485" cy="1661090"/>
            <a:chOff x="854567" y="1992998"/>
            <a:chExt cx="1769485" cy="16610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13029" y="2257561"/>
              <a:ext cx="1098469" cy="1098469"/>
              <a:chOff x="1213029" y="2257561"/>
              <a:chExt cx="1098469" cy="109846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13029" y="2257561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25583" y="1992998"/>
              <a:ext cx="1098469" cy="1098469"/>
              <a:chOff x="1525583" y="1992998"/>
              <a:chExt cx="1098469" cy="10984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525583" y="1992998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54567" y="2555618"/>
              <a:ext cx="1098469" cy="1098469"/>
              <a:chOff x="854567" y="2555618"/>
              <a:chExt cx="1098469" cy="109846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854567" y="2555618"/>
                <a:ext cx="1098469" cy="109846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3517921" y="5247666"/>
            <a:ext cx="719840" cy="1123429"/>
            <a:chOff x="13517921" y="5247666"/>
            <a:chExt cx="719840" cy="112342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623300" y="5541866"/>
              <a:ext cx="509081" cy="509081"/>
              <a:chOff x="13623300" y="5541866"/>
              <a:chExt cx="509081" cy="50908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3440000">
                <a:off x="13623300" y="5541866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23300" y="5353045"/>
              <a:ext cx="509081" cy="509081"/>
              <a:chOff x="13623300" y="5353045"/>
              <a:chExt cx="509081" cy="50908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3440000">
                <a:off x="13623300" y="5353045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23300" y="5756633"/>
              <a:ext cx="509081" cy="509081"/>
              <a:chOff x="13623300" y="5756633"/>
              <a:chExt cx="509081" cy="50908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3440000">
                <a:off x="13623300" y="5756633"/>
                <a:ext cx="509081" cy="50908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5869165" y="4248554"/>
            <a:ext cx="217697" cy="2721218"/>
            <a:chOff x="15869165" y="4248554"/>
            <a:chExt cx="217697" cy="272121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9165" y="4248554"/>
              <a:ext cx="217697" cy="272121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498555" y="7403525"/>
            <a:ext cx="266098" cy="3326228"/>
            <a:chOff x="16498555" y="7403525"/>
            <a:chExt cx="266098" cy="332622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98555" y="7403525"/>
              <a:ext cx="266098" cy="332622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080092" y="7756790"/>
            <a:ext cx="256302" cy="3203778"/>
            <a:chOff x="13080092" y="7756790"/>
            <a:chExt cx="256302" cy="320377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80092" y="7756790"/>
              <a:ext cx="256302" cy="3203778"/>
            </a:xfrm>
            <a:prstGeom prst="rect">
              <a:avLst/>
            </a:prstGeom>
          </p:spPr>
        </p:pic>
      </p:grpSp>
      <p:pic>
        <p:nvPicPr>
          <p:cNvPr id="29" name="Object 4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36440" y="4063500"/>
            <a:ext cx="4615121" cy="22234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03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098133" y="1081204"/>
            <a:ext cx="1060887" cy="1039669"/>
            <a:chOff x="10098133" y="1081204"/>
            <a:chExt cx="1060887" cy="10396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8133" y="1081204"/>
              <a:ext cx="1060887" cy="10396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425" y="1081204"/>
            <a:ext cx="387256" cy="387256"/>
            <a:chOff x="2430425" y="1081204"/>
            <a:chExt cx="387256" cy="3872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0425" y="1081204"/>
              <a:ext cx="387256" cy="3872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8722" y="8980329"/>
            <a:ext cx="1001703" cy="981669"/>
            <a:chOff x="1428722" y="8980329"/>
            <a:chExt cx="1001703" cy="9816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8722" y="8980329"/>
              <a:ext cx="1001703" cy="9816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4567" y="1992998"/>
            <a:ext cx="1769485" cy="1661090"/>
            <a:chOff x="854567" y="1992998"/>
            <a:chExt cx="1769485" cy="16610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13029" y="2257561"/>
              <a:ext cx="1098469" cy="1098469"/>
              <a:chOff x="1213029" y="2257561"/>
              <a:chExt cx="1098469" cy="109846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13029" y="2257561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25583" y="1992998"/>
              <a:ext cx="1098469" cy="1098469"/>
              <a:chOff x="1525583" y="1992998"/>
              <a:chExt cx="1098469" cy="10984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525583" y="1992998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54567" y="2555618"/>
              <a:ext cx="1098469" cy="1098469"/>
              <a:chOff x="854567" y="2555618"/>
              <a:chExt cx="1098469" cy="109846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854567" y="2555618"/>
                <a:ext cx="1098469" cy="109846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3517921" y="5247666"/>
            <a:ext cx="719840" cy="1123429"/>
            <a:chOff x="13517921" y="5247666"/>
            <a:chExt cx="719840" cy="112342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623300" y="5541866"/>
              <a:ext cx="509081" cy="509081"/>
              <a:chOff x="13623300" y="5541866"/>
              <a:chExt cx="509081" cy="50908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3440000">
                <a:off x="13623300" y="5541866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23300" y="5353045"/>
              <a:ext cx="509081" cy="509081"/>
              <a:chOff x="13623300" y="5353045"/>
              <a:chExt cx="509081" cy="50908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3440000">
                <a:off x="13623300" y="5353045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23300" y="5756633"/>
              <a:ext cx="509081" cy="509081"/>
              <a:chOff x="13623300" y="5756633"/>
              <a:chExt cx="509081" cy="50908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3440000">
                <a:off x="13623300" y="5756633"/>
                <a:ext cx="509081" cy="50908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5869165" y="4248554"/>
            <a:ext cx="217697" cy="2721218"/>
            <a:chOff x="15869165" y="4248554"/>
            <a:chExt cx="217697" cy="272121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9165" y="4248554"/>
              <a:ext cx="217697" cy="272121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498555" y="7403525"/>
            <a:ext cx="266098" cy="3326228"/>
            <a:chOff x="16498555" y="7403525"/>
            <a:chExt cx="266098" cy="332622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98555" y="7403525"/>
              <a:ext cx="266098" cy="332622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080092" y="7756790"/>
            <a:ext cx="256302" cy="3203778"/>
            <a:chOff x="13080092" y="7756790"/>
            <a:chExt cx="256302" cy="320377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80092" y="7756790"/>
              <a:ext cx="256302" cy="320377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51791" y="4119634"/>
            <a:ext cx="8184419" cy="20906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54332" y="2857500"/>
            <a:ext cx="394827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천 </a:t>
            </a:r>
            <a:r>
              <a:rPr lang="en-US" altLang="ko-KR" sz="35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35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정재민</a:t>
            </a:r>
            <a:r>
              <a:rPr lang="en-US" altLang="ko-KR" sz="35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54332" y="3597642"/>
            <a:ext cx="8397561" cy="663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대학 졸업 후 대기업에서 직장생활을 하며 </a:t>
            </a:r>
          </a:p>
          <a:p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지루하고 하기 싫은 일을 하며 밥벌이를 하다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인생에서 나 자신이 원하는 재미있는 것을 </a:t>
            </a:r>
          </a:p>
          <a:p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 보고 싶다＇고 생각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런던 유학길에 올라 데이터사이언스를 배웠습니다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(2017)</a:t>
            </a: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이후 귀국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인공지능 회사에서 기획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컨설팅 업무를 수행하였습니다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강사로서 수강생 여러분들의 직무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적성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진로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재미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흥미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하고자 하는 것에 깊은 관심이 있으며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여러분들이 자신의 내적 진로를 찾아 커리어로 성취하여 성공하도록 하겠습니다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6800" y="1225891"/>
            <a:ext cx="3948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강사 소개</a:t>
            </a:r>
            <a:endParaRPr lang="en-US" altLang="ko-KR" sz="60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" name="그림 개체 틀 17">
            <a:extLst>
              <a:ext uri="{FF2B5EF4-FFF2-40B4-BE49-F238E27FC236}">
                <a16:creationId xmlns:a16="http://schemas.microsoft.com/office/drawing/2014/main" xmlns="" id="{28F77759-0DF7-1B63-ED07-863BDAE061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268200" y="975552"/>
            <a:ext cx="5243193" cy="6741874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sp>
        <p:nvSpPr>
          <p:cNvPr id="5" name="슬라이드 번호 개체 틀 20">
            <a:extLst>
              <a:ext uri="{FF2B5EF4-FFF2-40B4-BE49-F238E27FC236}">
                <a16:creationId xmlns:a16="http://schemas.microsoft.com/office/drawing/2014/main" xmlns="" id="{6DEC95CE-20AC-B23D-AD9D-DBCFE13557E7}"/>
              </a:ext>
            </a:extLst>
          </p:cNvPr>
          <p:cNvSpPr txBox="1">
            <a:spLocks/>
          </p:cNvSpPr>
          <p:nvPr/>
        </p:nvSpPr>
        <p:spPr>
          <a:xfrm>
            <a:off x="10984831" y="10153283"/>
            <a:ext cx="1692274" cy="153888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altLang="ko-KR" smtClean="0"/>
              <a:pPr/>
              <a:t>3</a:t>
            </a:fld>
            <a:endParaRPr lang="ko-KR" dirty="0"/>
          </a:p>
        </p:txBody>
      </p:sp>
      <p:sp>
        <p:nvSpPr>
          <p:cNvPr id="6" name="내용 개체 틀 14">
            <a:extLst>
              <a:ext uri="{FF2B5EF4-FFF2-40B4-BE49-F238E27FC236}">
                <a16:creationId xmlns:a16="http://schemas.microsoft.com/office/drawing/2014/main" xmlns="" id="{16522908-95FB-3734-0AFA-52B5194AA2D9}"/>
              </a:ext>
            </a:extLst>
          </p:cNvPr>
          <p:cNvSpPr txBox="1">
            <a:spLocks/>
          </p:cNvSpPr>
          <p:nvPr/>
        </p:nvSpPr>
        <p:spPr>
          <a:xfrm>
            <a:off x="9753600" y="8343900"/>
            <a:ext cx="4572000" cy="2449584"/>
          </a:xfrm>
          <a:prstGeom prst="rect">
            <a:avLst/>
          </a:prstGeom>
        </p:spPr>
        <p:txBody>
          <a:bodyPr rtlCol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 dirty="0"/>
              <a:t>광주과학기술원 </a:t>
            </a:r>
            <a:r>
              <a:rPr lang="en-US" altLang="ko-KR" sz="1800" b="1" dirty="0"/>
              <a:t>/ </a:t>
            </a:r>
            <a:r>
              <a:rPr lang="ko-KR" altLang="en-US" sz="1800" b="1" dirty="0"/>
              <a:t>국민대학교 강사</a:t>
            </a:r>
            <a:endParaRPr lang="en-US" altLang="ko-KR"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 dirty="0"/>
              <a:t>인공지능 회사 기획인력</a:t>
            </a:r>
            <a:endParaRPr lang="en-US" altLang="ko-KR"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 dirty="0"/>
              <a:t>런던대 데이터사이언스 석사</a:t>
            </a:r>
            <a:endParaRPr lang="en-US" altLang="ko-KR"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 dirty="0"/>
              <a:t>서울대학교 재료공학부 학사</a:t>
            </a:r>
            <a:endParaRPr lang="en-US" altLang="ko-KR" sz="1800" b="1" dirty="0"/>
          </a:p>
          <a:p>
            <a:endParaRPr lang="ko-KR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1" y="567034"/>
            <a:ext cx="3948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강의게시판</a:t>
            </a:r>
            <a:endParaRPr lang="en-US" altLang="ko-KR" sz="5400" b="1" dirty="0">
              <a:solidFill>
                <a:srgbClr val="3030A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58400" y="2628900"/>
            <a:ext cx="61722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강의자료는 아래 </a:t>
            </a:r>
            <a:r>
              <a:rPr lang="en-US" altLang="ko-KR" sz="25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</a:t>
            </a:r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업로드하도록 하겠습니다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!!</a:t>
            </a:r>
          </a:p>
          <a:p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"/>
              </a:rPr>
              <a:t>https://github.com/dscoool/chungbuk</a:t>
            </a:r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강사 이메일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/>
              </a:rPr>
              <a:t>dscool.kr@gmail.com</a:t>
            </a:r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5D3A49-90B6-7394-D4B6-A24173274422}"/>
              </a:ext>
            </a:extLst>
          </p:cNvPr>
          <p:cNvSpPr txBox="1"/>
          <p:nvPr/>
        </p:nvSpPr>
        <p:spPr>
          <a:xfrm>
            <a:off x="10058400" y="712470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"/>
              </a:rPr>
              <a:t>https://github.com/dscoool/chungbuk</a:t>
            </a:r>
            <a:endParaRPr lang="en-US" altLang="ko-KR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564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03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98133" y="1081204"/>
            <a:ext cx="1060887" cy="1039669"/>
            <a:chOff x="10098133" y="1081204"/>
            <a:chExt cx="1060887" cy="10396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8133" y="1081204"/>
              <a:ext cx="1060887" cy="10396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30425" y="1081204"/>
            <a:ext cx="387256" cy="387256"/>
            <a:chOff x="2430425" y="1081204"/>
            <a:chExt cx="387256" cy="3872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0425" y="1081204"/>
              <a:ext cx="387256" cy="3872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722" y="8980329"/>
            <a:ext cx="1001703" cy="981669"/>
            <a:chOff x="1428722" y="8980329"/>
            <a:chExt cx="1001703" cy="9816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8722" y="8980329"/>
              <a:ext cx="1001703" cy="981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4567" y="1992998"/>
            <a:ext cx="1769485" cy="1661090"/>
            <a:chOff x="854567" y="1992998"/>
            <a:chExt cx="1769485" cy="16610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13029" y="2257561"/>
              <a:ext cx="1098469" cy="1098469"/>
              <a:chOff x="1213029" y="2257561"/>
              <a:chExt cx="1098469" cy="1098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13029" y="2257561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25583" y="1992998"/>
              <a:ext cx="1098469" cy="1098469"/>
              <a:chOff x="1525583" y="1992998"/>
              <a:chExt cx="1098469" cy="109846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525583" y="1992998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54567" y="2555618"/>
              <a:ext cx="1098469" cy="1098469"/>
              <a:chOff x="854567" y="2555618"/>
              <a:chExt cx="1098469" cy="10984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854567" y="2555618"/>
                <a:ext cx="1098469" cy="109846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3517921" y="5247666"/>
            <a:ext cx="719840" cy="1123429"/>
            <a:chOff x="13517921" y="5247666"/>
            <a:chExt cx="719840" cy="112342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623300" y="5541866"/>
              <a:ext cx="509081" cy="509081"/>
              <a:chOff x="13623300" y="5541866"/>
              <a:chExt cx="509081" cy="50908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3440000">
                <a:off x="13623300" y="5541866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23300" y="5353045"/>
              <a:ext cx="509081" cy="509081"/>
              <a:chOff x="13623300" y="5353045"/>
              <a:chExt cx="509081" cy="50908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3440000">
                <a:off x="13623300" y="5353045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23300" y="5756633"/>
              <a:ext cx="509081" cy="509081"/>
              <a:chOff x="13623300" y="5756633"/>
              <a:chExt cx="509081" cy="50908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3440000">
                <a:off x="13623300" y="5756633"/>
                <a:ext cx="509081" cy="50908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5869165" y="4248554"/>
            <a:ext cx="217697" cy="2721218"/>
            <a:chOff x="15869165" y="4248554"/>
            <a:chExt cx="217697" cy="27212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9165" y="4248554"/>
              <a:ext cx="217697" cy="27212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498555" y="7403525"/>
            <a:ext cx="266098" cy="3326228"/>
            <a:chOff x="16498555" y="7403525"/>
            <a:chExt cx="266098" cy="33262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98555" y="7403525"/>
              <a:ext cx="266098" cy="332622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080092" y="7756790"/>
            <a:ext cx="256302" cy="3203778"/>
            <a:chOff x="13080092" y="7756790"/>
            <a:chExt cx="256302" cy="32037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80092" y="7756790"/>
              <a:ext cx="256302" cy="3203778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7169861" y="3030232"/>
            <a:ext cx="394827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</a:t>
            </a:r>
            <a:endParaRPr lang="ko-KR" altLang="en-US" sz="25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00600" y="7325903"/>
            <a:ext cx="99023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인공지능은 어디에 쓸 수 있나요</a:t>
            </a:r>
            <a:r>
              <a:rPr lang="en-US" altLang="ko-KR" sz="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0" y="567034"/>
            <a:ext cx="12249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인공지능은 도대체 어떻게 동작하나요</a:t>
            </a:r>
            <a:r>
              <a:rPr lang="en-US" altLang="ko-KR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001">
            <a:extLst>
              <a:ext uri="{FF2B5EF4-FFF2-40B4-BE49-F238E27FC236}">
                <a16:creationId xmlns:a16="http://schemas.microsoft.com/office/drawing/2014/main" xmlns="" id="{CE77275D-86F4-E2E0-324A-06FB6579FEC4}"/>
              </a:ext>
            </a:extLst>
          </p:cNvPr>
          <p:cNvGrpSpPr/>
          <p:nvPr/>
        </p:nvGrpSpPr>
        <p:grpSpPr>
          <a:xfrm>
            <a:off x="13714329" y="3199569"/>
            <a:ext cx="1060887" cy="1039669"/>
            <a:chOff x="10098133" y="1081204"/>
            <a:chExt cx="1060887" cy="1039669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xmlns="" id="{AB5E0E9B-1A08-8B36-E07F-639532548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8133" y="1081204"/>
              <a:ext cx="1060887" cy="1039669"/>
            </a:xfrm>
            <a:prstGeom prst="rect">
              <a:avLst/>
            </a:prstGeom>
          </p:spPr>
        </p:pic>
      </p:grpSp>
      <p:sp>
        <p:nvSpPr>
          <p:cNvPr id="20" name="내용 개체 틀 3">
            <a:extLst>
              <a:ext uri="{FF2B5EF4-FFF2-40B4-BE49-F238E27FC236}">
                <a16:creationId xmlns:a16="http://schemas.microsoft.com/office/drawing/2014/main" xmlns="" id="{BB4ED46A-49B9-3FDF-2CF3-5138167F5BB6}"/>
              </a:ext>
            </a:extLst>
          </p:cNvPr>
          <p:cNvSpPr txBox="1">
            <a:spLocks/>
          </p:cNvSpPr>
          <p:nvPr/>
        </p:nvSpPr>
        <p:spPr>
          <a:xfrm>
            <a:off x="1085640" y="2186978"/>
            <a:ext cx="6185225" cy="66117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ko-KR" altLang="en-US" sz="28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인공지능은 </a:t>
            </a:r>
            <a:r>
              <a:rPr lang="ko-KR" altLang="en-US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어떻게 동작하는가</a:t>
            </a:r>
            <a:r>
              <a:rPr lang="en-US" altLang="ko-KR" sz="28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  <a:endParaRPr lang="en-US" altLang="ko-KR" sz="28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1" name="Picture 2" descr="Recommender System - PoolParty Semantic Suite">
            <a:extLst>
              <a:ext uri="{FF2B5EF4-FFF2-40B4-BE49-F238E27FC236}">
                <a16:creationId xmlns:a16="http://schemas.microsoft.com/office/drawing/2014/main" xmlns="" id="{7D450C5F-78C2-1C7B-5B68-D0E99E71B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4441" y="2041542"/>
            <a:ext cx="4848718" cy="407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Perceptrons: The First Neural Networks – Python Machine Learning">
            <a:extLst>
              <a:ext uri="{FF2B5EF4-FFF2-40B4-BE49-F238E27FC236}">
                <a16:creationId xmlns:a16="http://schemas.microsoft.com/office/drawing/2014/main" xmlns="" id="{C9358921-5FD6-377D-B1DA-9B0174784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6498738"/>
            <a:ext cx="5747216" cy="318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2207BA0-6CD1-8F06-37E8-94DD85A3544B}"/>
              </a:ext>
            </a:extLst>
          </p:cNvPr>
          <p:cNvSpPr txBox="1"/>
          <p:nvPr/>
        </p:nvSpPr>
        <p:spPr>
          <a:xfrm rot="16200000">
            <a:off x="13550897" y="7208835"/>
            <a:ext cx="280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PERCEPTRON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E52B563-E9F8-A5AA-1663-CFEA9953D87D}"/>
              </a:ext>
            </a:extLst>
          </p:cNvPr>
          <p:cNvSpPr txBox="1"/>
          <p:nvPr/>
        </p:nvSpPr>
        <p:spPr>
          <a:xfrm>
            <a:off x="13258800" y="3429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5"/>
              </a:rPr>
              <a:t>https://github.com/dscoool/chungbuk</a:t>
            </a:r>
            <a:endParaRPr lang="en-US" altLang="ko-KR" sz="1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70615" y="7470227"/>
            <a:ext cx="80687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Perceptron</a:t>
            </a:r>
            <a:r>
              <a:rPr lang="ko-KR" altLang="en-US" sz="24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이해하면 대충 </a:t>
            </a:r>
            <a:r>
              <a:rPr lang="en-US" altLang="ko-KR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Deep Learning</a:t>
            </a:r>
            <a:r>
              <a:rPr lang="ko-KR" altLang="en-US" sz="24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이나 다른 </a:t>
            </a:r>
            <a:r>
              <a:rPr lang="en-US" altLang="ko-KR" sz="24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 </a:t>
            </a:r>
            <a:r>
              <a:rPr lang="ko-KR" altLang="en-US" sz="24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모델이 어떻게 동작하는지 이해할 수 있다</a:t>
            </a:r>
            <a:r>
              <a:rPr lang="en-US" altLang="ko-KR" sz="24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altLang="ko-KR" sz="2400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406885" y="3631283"/>
            <a:ext cx="7356115" cy="16744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676400" y="3759371"/>
            <a:ext cx="7010400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“MULTI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LAYER PERCEPTRON”</a:t>
            </a:r>
          </a:p>
          <a:p>
            <a:pPr algn="ctr"/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인공지능의 기본단위인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Perceptron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살펴본다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426706" y="7048500"/>
            <a:ext cx="7356115" cy="16744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>
            <a:stCxn id="27" idx="2"/>
            <a:endCxn id="30" idx="0"/>
          </p:cNvCxnSpPr>
          <p:nvPr/>
        </p:nvCxnSpPr>
        <p:spPr>
          <a:xfrm>
            <a:off x="5084943" y="5305733"/>
            <a:ext cx="19821" cy="17427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77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0" y="567034"/>
            <a:ext cx="11715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인공지능은 어디에 쓰이는가</a:t>
            </a:r>
            <a:r>
              <a:rPr lang="en-US" altLang="ko-KR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7646" y="3694777"/>
            <a:ext cx="5719354" cy="363736"/>
          </a:xfrm>
          <a:prstGeom prst="rect">
            <a:avLst/>
          </a:prstGeom>
          <a:solidFill>
            <a:srgbClr val="4B4BC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푸드렌즈 </a:t>
            </a: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영양소</a:t>
            </a: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다이어트 어플리케이션</a:t>
            </a: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 descr="사진: 두잉랩">
            <a:extLst>
              <a:ext uri="{FF2B5EF4-FFF2-40B4-BE49-F238E27FC236}">
                <a16:creationId xmlns:a16="http://schemas.microsoft.com/office/drawing/2014/main" xmlns="" id="{605E237A-CA93-CA7B-F1F3-8DEA04FC8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0" y="4152900"/>
            <a:ext cx="571500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노면파손 정보 수집을 위한 의미론적 분할 구조 예시">
            <a:extLst>
              <a:ext uri="{FF2B5EF4-FFF2-40B4-BE49-F238E27FC236}">
                <a16:creationId xmlns:a16="http://schemas.microsoft.com/office/drawing/2014/main" xmlns="" id="{605B54DC-751F-1038-6DB0-DE7CABF25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77" y="3881735"/>
            <a:ext cx="8742080" cy="516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1CB3AC0-6883-8893-6F85-FAAE31313515}"/>
              </a:ext>
            </a:extLst>
          </p:cNvPr>
          <p:cNvSpPr txBox="1"/>
          <p:nvPr/>
        </p:nvSpPr>
        <p:spPr>
          <a:xfrm>
            <a:off x="10878405" y="3348857"/>
            <a:ext cx="2756772" cy="433685"/>
          </a:xfrm>
          <a:prstGeom prst="rect">
            <a:avLst/>
          </a:prstGeom>
          <a:solidFill>
            <a:srgbClr val="4B4BC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도로포장 파손 탐지</a:t>
            </a:r>
            <a:endParaRPr lang="en-US" altLang="ko-KR" sz="2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E52B563-E9F8-A5AA-1663-CFEA9953D87D}"/>
              </a:ext>
            </a:extLst>
          </p:cNvPr>
          <p:cNvSpPr txBox="1"/>
          <p:nvPr/>
        </p:nvSpPr>
        <p:spPr>
          <a:xfrm>
            <a:off x="13258800" y="3429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4"/>
              </a:rPr>
              <a:t>https://github.com/dscoool/chungbuk</a:t>
            </a:r>
            <a:endParaRPr lang="en-US" altLang="ko-KR" sz="1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내용 개체 틀 3">
            <a:extLst>
              <a:ext uri="{FF2B5EF4-FFF2-40B4-BE49-F238E27FC236}">
                <a16:creationId xmlns:a16="http://schemas.microsoft.com/office/drawing/2014/main" xmlns="" id="{BB4ED46A-49B9-3FDF-2CF3-5138167F5BB6}"/>
              </a:ext>
            </a:extLst>
          </p:cNvPr>
          <p:cNvSpPr txBox="1">
            <a:spLocks/>
          </p:cNvSpPr>
          <p:nvPr/>
        </p:nvSpPr>
        <p:spPr>
          <a:xfrm>
            <a:off x="1085640" y="2186978"/>
            <a:ext cx="6185225" cy="66117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ko-KR" altLang="en-US" sz="2800" b="1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이미지 분류 기술</a:t>
            </a:r>
            <a:endParaRPr lang="en-US" altLang="ko-KR" sz="28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0" y="567034"/>
            <a:ext cx="10420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파이썬을 시작해 봅시다</a:t>
            </a:r>
            <a:r>
              <a:rPr lang="en-US" altLang="ko-KR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5640" y="2705100"/>
            <a:ext cx="6992442" cy="744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Python.org (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사이트 이미지 추가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Pycharm.org</a:t>
            </a:r>
          </a:p>
          <a:p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vscode.microsoft.com</a:t>
            </a: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5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5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5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5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5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설치참고영상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</a:p>
          <a:p>
            <a:r>
              <a:rPr lang="en-US" altLang="ko-KR" sz="2800" b="0" i="0" u="none" strike="noStrike" dirty="0">
                <a:solidFill>
                  <a:srgbClr val="222222"/>
                </a:solidFill>
                <a:effectLst/>
                <a:latin typeface="나눔고딕" panose="020B0503020000020004" pitchFamily="2" charset="-127"/>
                <a:ea typeface="나눔고딕" panose="020B0503020000020004" pitchFamily="2" charset="-127"/>
                <a:hlinkClick r:id="rId2"/>
              </a:rPr>
              <a:t>https://tv.naver.com/v/29083725</a:t>
            </a:r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E52B563-E9F8-A5AA-1663-CFEA9953D87D}"/>
              </a:ext>
            </a:extLst>
          </p:cNvPr>
          <p:cNvSpPr txBox="1"/>
          <p:nvPr/>
        </p:nvSpPr>
        <p:spPr>
          <a:xfrm>
            <a:off x="13258800" y="3429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/>
              </a:rPr>
              <a:t>https://github.com/dscoool/chungbuk</a:t>
            </a:r>
            <a:endParaRPr lang="en-US" altLang="ko-KR" sz="1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4618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98133" y="1081204"/>
            <a:ext cx="1060887" cy="1039669"/>
            <a:chOff x="10098133" y="1081204"/>
            <a:chExt cx="1060887" cy="10396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8133" y="1081204"/>
              <a:ext cx="1060887" cy="10396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30425" y="1081204"/>
            <a:ext cx="387256" cy="387256"/>
            <a:chOff x="2430425" y="1081204"/>
            <a:chExt cx="387256" cy="3872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0425" y="1081204"/>
              <a:ext cx="387256" cy="3872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722" y="8980329"/>
            <a:ext cx="1001703" cy="981669"/>
            <a:chOff x="1428722" y="8980329"/>
            <a:chExt cx="1001703" cy="9816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8722" y="8980329"/>
              <a:ext cx="1001703" cy="981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4567" y="1992998"/>
            <a:ext cx="1769485" cy="1661090"/>
            <a:chOff x="854567" y="1992998"/>
            <a:chExt cx="1769485" cy="16610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13029" y="2257561"/>
              <a:ext cx="1098469" cy="1098469"/>
              <a:chOff x="1213029" y="2257561"/>
              <a:chExt cx="1098469" cy="1098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13029" y="2257561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25583" y="1992998"/>
              <a:ext cx="1098469" cy="1098469"/>
              <a:chOff x="1525583" y="1992998"/>
              <a:chExt cx="1098469" cy="109846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525583" y="1992998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54567" y="2555618"/>
              <a:ext cx="1098469" cy="1098469"/>
              <a:chOff x="854567" y="2555618"/>
              <a:chExt cx="1098469" cy="10984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854567" y="2555618"/>
                <a:ext cx="1098469" cy="109846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3517921" y="5247666"/>
            <a:ext cx="719840" cy="1123429"/>
            <a:chOff x="13517921" y="5247666"/>
            <a:chExt cx="719840" cy="112342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623300" y="5541866"/>
              <a:ext cx="509081" cy="509081"/>
              <a:chOff x="13623300" y="5541866"/>
              <a:chExt cx="509081" cy="50908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3440000">
                <a:off x="13623300" y="5541866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23300" y="5353045"/>
              <a:ext cx="509081" cy="509081"/>
              <a:chOff x="13623300" y="5353045"/>
              <a:chExt cx="509081" cy="50908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3440000">
                <a:off x="13623300" y="5353045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23300" y="5756633"/>
              <a:ext cx="509081" cy="509081"/>
              <a:chOff x="13623300" y="5756633"/>
              <a:chExt cx="509081" cy="50908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3440000">
                <a:off x="13623300" y="5756633"/>
                <a:ext cx="509081" cy="50908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5869165" y="4248554"/>
            <a:ext cx="217697" cy="2721218"/>
            <a:chOff x="15869165" y="4248554"/>
            <a:chExt cx="217697" cy="27212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9165" y="4248554"/>
              <a:ext cx="217697" cy="27212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498555" y="7403525"/>
            <a:ext cx="266098" cy="3326228"/>
            <a:chOff x="16498555" y="7403525"/>
            <a:chExt cx="266098" cy="33262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98555" y="7403525"/>
              <a:ext cx="266098" cy="332622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080092" y="7756790"/>
            <a:ext cx="256302" cy="3203778"/>
            <a:chOff x="13080092" y="7756790"/>
            <a:chExt cx="256302" cy="32037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80092" y="7756790"/>
              <a:ext cx="256302" cy="3203778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6427579" y="3173730"/>
            <a:ext cx="543284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</a:t>
            </a:r>
            <a:endParaRPr lang="ko-KR" altLang="en-US" sz="25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57800" y="7061382"/>
            <a:ext cx="74603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인공지능이란 </a:t>
            </a:r>
            <a:r>
              <a:rPr lang="ko-KR" altLang="en-US" sz="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무엇인가</a:t>
            </a:r>
            <a:r>
              <a:rPr lang="en-US" altLang="ko-KR" sz="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</a:p>
          <a:p>
            <a:pPr algn="ctr"/>
            <a:r>
              <a:rPr lang="ko-KR" altLang="en-US" sz="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어디에 써먹을 수 있는가</a:t>
            </a:r>
            <a:r>
              <a:rPr lang="en-US" altLang="ko-KR" sz="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  <a:endParaRPr lang="ko-KR" altLang="en-US" sz="5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112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548</Words>
  <Application>Microsoft Office PowerPoint</Application>
  <PresentationFormat>사용자 지정</PresentationFormat>
  <Paragraphs>146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맑은 고딕</vt:lpstr>
      <vt:lpstr>G마켓 산스 TTF Medium</vt:lpstr>
      <vt:lpstr>Calibri</vt:lpstr>
      <vt:lpstr>나눔고딕</vt:lpstr>
      <vt:lpstr>?? ??</vt:lpstr>
      <vt:lpstr>G마켓 산스 TTF Bold</vt:lpstr>
      <vt:lpstr>Times New Roman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letuin</cp:lastModifiedBy>
  <cp:revision>35</cp:revision>
  <dcterms:created xsi:type="dcterms:W3CDTF">2022-05-27T16:02:50Z</dcterms:created>
  <dcterms:modified xsi:type="dcterms:W3CDTF">2023-01-10T08:35:39Z</dcterms:modified>
</cp:coreProperties>
</file>